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84" r:id="rId10"/>
    <p:sldId id="433" r:id="rId11"/>
    <p:sldId id="434" r:id="rId12"/>
    <p:sldId id="470" r:id="rId13"/>
    <p:sldId id="410" r:id="rId14"/>
    <p:sldId id="435" r:id="rId15"/>
    <p:sldId id="407" r:id="rId16"/>
    <p:sldId id="437" r:id="rId17"/>
    <p:sldId id="411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71" r:id="rId26"/>
    <p:sldId id="445" r:id="rId27"/>
    <p:sldId id="476" r:id="rId28"/>
    <p:sldId id="472" r:id="rId29"/>
    <p:sldId id="447" r:id="rId30"/>
    <p:sldId id="414" r:id="rId31"/>
    <p:sldId id="449" r:id="rId32"/>
    <p:sldId id="477" r:id="rId33"/>
    <p:sldId id="448" r:id="rId34"/>
    <p:sldId id="478" r:id="rId35"/>
    <p:sldId id="450" r:id="rId36"/>
    <p:sldId id="475" r:id="rId37"/>
    <p:sldId id="422" r:id="rId38"/>
    <p:sldId id="468" r:id="rId39"/>
    <p:sldId id="452" r:id="rId40"/>
    <p:sldId id="453" r:id="rId41"/>
    <p:sldId id="459" r:id="rId42"/>
    <p:sldId id="467" r:id="rId43"/>
    <p:sldId id="420" r:id="rId44"/>
    <p:sldId id="479" r:id="rId45"/>
    <p:sldId id="480" r:id="rId46"/>
    <p:sldId id="481" r:id="rId47"/>
    <p:sldId id="482" r:id="rId48"/>
    <p:sldId id="483" r:id="rId49"/>
    <p:sldId id="451" r:id="rId50"/>
    <p:sldId id="485" r:id="rId51"/>
  </p:sldIdLst>
  <p:sldSz cx="12192000" cy="6858000"/>
  <p:notesSz cx="6858000" cy="9144000"/>
  <p:embeddedFontLst>
    <p:embeddedFont>
      <p:font typeface="나눔바른고딕" panose="020B0603020101020101" pitchFamily="50" charset="-127"/>
      <p:regular r:id="rId54"/>
      <p:bold r:id="rId55"/>
    </p:embeddedFont>
    <p:embeddedFont>
      <p:font typeface="Poppins Medium" panose="020B0600000101010101" charset="-127"/>
      <p:regular r:id="rId56"/>
      <p:italic r:id="rId57"/>
    </p:embeddedFont>
    <p:embeddedFont>
      <p:font typeface="MankSans" panose="020B0600000101010101"/>
      <p:regular r:id="rId58"/>
      <p:italic r:id="rId59"/>
    </p:embeddedFont>
    <p:embeddedFont>
      <p:font typeface="Gidole" panose="020B0604020202020204" charset="0"/>
      <p:regular r:id="rId60"/>
    </p:embeddedFont>
    <p:embeddedFont>
      <p:font typeface="나눔스퀘어_ac ExtraBold" panose="020B0600000101010101" pitchFamily="50" charset="-127"/>
      <p:bold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DF2"/>
    <a:srgbClr val="D9D9D9"/>
    <a:srgbClr val="6699FF"/>
    <a:srgbClr val="0099FF"/>
    <a:srgbClr val="66CCFF"/>
    <a:srgbClr val="0000FF"/>
    <a:srgbClr val="F2F2F2"/>
    <a:srgbClr val="AF1DB3"/>
    <a:srgbClr val="821585"/>
    <a:srgbClr val="B4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68" autoAdjust="0"/>
    <p:restoredTop sz="96198" autoAdjust="0"/>
  </p:normalViewPr>
  <p:slideViewPr>
    <p:cSldViewPr>
      <p:cViewPr varScale="1">
        <p:scale>
          <a:sx n="112" d="100"/>
          <a:sy n="112" d="100"/>
        </p:scale>
        <p:origin x="1122" y="96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2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8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96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18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78.pn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jpeg"/><Relationship Id="rId11" Type="http://schemas.openxmlformats.org/officeDocument/2006/relationships/image" Target="../media/image92.png"/><Relationship Id="rId5" Type="http://schemas.openxmlformats.org/officeDocument/2006/relationships/image" Target="../media/image86.jpeg"/><Relationship Id="rId10" Type="http://schemas.openxmlformats.org/officeDocument/2006/relationships/image" Target="../media/image91.jpeg"/><Relationship Id="rId4" Type="http://schemas.openxmlformats.org/officeDocument/2006/relationships/image" Target="../media/image2.png"/><Relationship Id="rId9" Type="http://schemas.openxmlformats.org/officeDocument/2006/relationships/image" Target="../media/image9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9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46789" y="-114482"/>
            <a:ext cx="12238789" cy="69906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359696" y="2564903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249356" y="2564902"/>
            <a:ext cx="2592288" cy="31516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359696" y="2564902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230216" y="2579216"/>
            <a:ext cx="2592288" cy="222652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76608" y="2564904"/>
            <a:ext cx="2448272" cy="1152128"/>
            <a:chOff x="551384" y="2420888"/>
            <a:chExt cx="2448272" cy="1152128"/>
          </a:xfrm>
        </p:grpSpPr>
        <p:sp>
          <p:nvSpPr>
            <p:cNvPr id="9" name="직사각형 8"/>
            <p:cNvSpPr/>
            <p:nvPr/>
          </p:nvSpPr>
          <p:spPr>
            <a:xfrm>
              <a:off x="551384" y="2420888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695400" y="2520702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64" y="2677037"/>
              <a:ext cx="620450" cy="6204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829464" y="281228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76608" y="4564464"/>
            <a:ext cx="2448272" cy="1152128"/>
            <a:chOff x="551384" y="3994130"/>
            <a:chExt cx="2448272" cy="1152128"/>
          </a:xfrm>
        </p:grpSpPr>
        <p:sp>
          <p:nvSpPr>
            <p:cNvPr id="19" name="직사각형 18"/>
            <p:cNvSpPr/>
            <p:nvPr/>
          </p:nvSpPr>
          <p:spPr>
            <a:xfrm>
              <a:off x="551384" y="3994130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95400" y="4093944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75520" y="43855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61" y="4221096"/>
              <a:ext cx="698195" cy="698195"/>
            </a:xfrm>
            <a:prstGeom prst="rect">
              <a:avLst/>
            </a:prstGeom>
          </p:spPr>
        </p:pic>
      </p:grpSp>
      <p:sp>
        <p:nvSpPr>
          <p:cNvPr id="27" name="타원 26"/>
          <p:cNvSpPr/>
          <p:nvPr/>
        </p:nvSpPr>
        <p:spPr>
          <a:xfrm>
            <a:off x="9192344" y="2798298"/>
            <a:ext cx="2684895" cy="2684895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617" y="2996952"/>
            <a:ext cx="1298347" cy="157244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97" y="2765236"/>
            <a:ext cx="1899042" cy="18990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13" y="2708920"/>
            <a:ext cx="1957806" cy="1957806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902188" y="2276872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902188" y="2276872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3935760" y="2276872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077927" y="227264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902188" y="6021288"/>
            <a:ext cx="3033572" cy="0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902188" y="5805264"/>
            <a:ext cx="0" cy="216024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3935760" y="5805264"/>
            <a:ext cx="0" cy="216024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96929" y="5771811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매수접수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17758" y="4864848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79400" y="5276076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어디서나 가능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16223" y="4864848"/>
            <a:ext cx="125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5541" y="5276076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정보검색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73017" y="46297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웹을 통한</a:t>
            </a:r>
            <a:endParaRPr lang="en-US" altLang="ko-KR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유형별 상품 검색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335360" y="1972042"/>
            <a:ext cx="10199430" cy="1024910"/>
            <a:chOff x="335360" y="1972042"/>
            <a:chExt cx="10199430" cy="1024910"/>
          </a:xfrm>
        </p:grpSpPr>
        <p:cxnSp>
          <p:nvCxnSpPr>
            <p:cNvPr id="62" name="직선 연결선 61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8040216" y="2051367"/>
            <a:ext cx="18181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유사물건 거래사례 제공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 flipV="1">
            <a:off x="335360" y="5462801"/>
            <a:ext cx="10199430" cy="1026625"/>
            <a:chOff x="335360" y="1972042"/>
            <a:chExt cx="10199430" cy="1024910"/>
          </a:xfrm>
        </p:grpSpPr>
        <p:cxnSp>
          <p:nvCxnSpPr>
            <p:cNvPr id="73" name="직선 연결선 72"/>
            <p:cNvCxnSpPr/>
            <p:nvPr/>
          </p:nvCxnSpPr>
          <p:spPr>
            <a:xfrm flipV="1">
              <a:off x="10534790" y="1972042"/>
              <a:ext cx="0" cy="692676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 flipH="1">
              <a:off x="335360" y="1972042"/>
              <a:ext cx="10199430" cy="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335360" y="1972042"/>
              <a:ext cx="0" cy="1024910"/>
            </a:xfrm>
            <a:prstGeom prst="line">
              <a:avLst/>
            </a:prstGeom>
            <a:ln>
              <a:solidFill>
                <a:srgbClr val="2ABD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/>
            <p:nvPr/>
          </p:nvCxnSpPr>
          <p:spPr>
            <a:xfrm>
              <a:off x="335360" y="2996952"/>
              <a:ext cx="144016" cy="0"/>
            </a:xfrm>
            <a:prstGeom prst="straightConnector1">
              <a:avLst/>
            </a:prstGeom>
            <a:ln>
              <a:solidFill>
                <a:srgbClr val="2ABD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8040216" y="6164205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물건 추천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계약 체결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61966" y="1994179"/>
            <a:ext cx="2018995" cy="4315142"/>
            <a:chOff x="261966" y="1994179"/>
            <a:chExt cx="2018995" cy="4315142"/>
          </a:xfrm>
        </p:grpSpPr>
        <p:sp>
          <p:nvSpPr>
            <p:cNvPr id="8" name="직사각형 7"/>
            <p:cNvSpPr/>
            <p:nvPr/>
          </p:nvSpPr>
          <p:spPr>
            <a:xfrm>
              <a:off x="335359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5359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66" y="2488740"/>
              <a:ext cx="2018995" cy="201899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1263" y="4847932"/>
              <a:ext cx="1586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거래자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 인증 확인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7368" y="5494263"/>
              <a:ext cx="159371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계좌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905976" y="1994179"/>
            <a:ext cx="1878835" cy="4315142"/>
            <a:chOff x="2905976" y="1994179"/>
            <a:chExt cx="1878835" cy="4315142"/>
          </a:xfrm>
        </p:grpSpPr>
        <p:sp>
          <p:nvSpPr>
            <p:cNvPr id="15" name="직사각형 14"/>
            <p:cNvSpPr/>
            <p:nvPr/>
          </p:nvSpPr>
          <p:spPr>
            <a:xfrm>
              <a:off x="2912603" y="1994179"/>
              <a:ext cx="1872208" cy="431514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12603" y="1994179"/>
              <a:ext cx="1872208" cy="273096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18507" y="4847932"/>
              <a:ext cx="1586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 작성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4612" y="5494263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한콕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976" y="2558820"/>
              <a:ext cx="1878835" cy="1878835"/>
            </a:xfrm>
            <a:prstGeom prst="rect">
              <a:avLst/>
            </a:prstGeom>
          </p:spPr>
        </p:pic>
      </p:grpSp>
      <p:sp>
        <p:nvSpPr>
          <p:cNvPr id="19" name="오른쪽 화살표 18"/>
          <p:cNvSpPr/>
          <p:nvPr/>
        </p:nvSpPr>
        <p:spPr>
          <a:xfrm>
            <a:off x="2325033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9379694" y="2019579"/>
            <a:ext cx="2448272" cy="1152128"/>
            <a:chOff x="12864752" y="2623203"/>
            <a:chExt cx="2448272" cy="1152128"/>
          </a:xfrm>
        </p:grpSpPr>
        <p:sp>
          <p:nvSpPr>
            <p:cNvPr id="24" name="직사각형 23"/>
            <p:cNvSpPr/>
            <p:nvPr/>
          </p:nvSpPr>
          <p:spPr>
            <a:xfrm>
              <a:off x="12864752" y="262320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14282767" y="2723017"/>
              <a:ext cx="952500" cy="952500"/>
              <a:chOff x="13008768" y="2723017"/>
              <a:chExt cx="952500" cy="952500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3008768" y="272301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0332" y="2879352"/>
                <a:ext cx="620450" cy="620450"/>
              </a:xfrm>
              <a:prstGeom prst="rect">
                <a:avLst/>
              </a:prstGeom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3134720" y="301460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13030" y="5156771"/>
            <a:ext cx="2448272" cy="1152128"/>
            <a:chOff x="12864752" y="4622763"/>
            <a:chExt cx="2448272" cy="1152128"/>
          </a:xfrm>
        </p:grpSpPr>
        <p:sp>
          <p:nvSpPr>
            <p:cNvPr id="29" name="직사각형 28"/>
            <p:cNvSpPr/>
            <p:nvPr/>
          </p:nvSpPr>
          <p:spPr>
            <a:xfrm>
              <a:off x="12864752" y="4622763"/>
              <a:ext cx="2448272" cy="1152128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80776" y="501416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4282767" y="4722577"/>
              <a:ext cx="952500" cy="952500"/>
              <a:chOff x="13008768" y="4722577"/>
              <a:chExt cx="952500" cy="9525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3008768" y="4722577"/>
                <a:ext cx="952500" cy="952500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35329" y="4849729"/>
                <a:ext cx="698195" cy="698195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/>
          <p:cNvGrpSpPr/>
          <p:nvPr/>
        </p:nvGrpSpPr>
        <p:grpSpPr>
          <a:xfrm>
            <a:off x="5576899" y="2628515"/>
            <a:ext cx="3113137" cy="3113137"/>
            <a:chOff x="5671797" y="2462033"/>
            <a:chExt cx="3558097" cy="3558097"/>
          </a:xfrm>
        </p:grpSpPr>
        <p:sp>
          <p:nvSpPr>
            <p:cNvPr id="36" name="타원 35"/>
            <p:cNvSpPr/>
            <p:nvPr/>
          </p:nvSpPr>
          <p:spPr>
            <a:xfrm>
              <a:off x="5671797" y="2462033"/>
              <a:ext cx="3558097" cy="3558097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128" y="2819304"/>
              <a:ext cx="1930609" cy="193060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76673" y="4773000"/>
              <a:ext cx="1483618" cy="63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계약금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6574" y="5384249"/>
              <a:ext cx="1593717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지정은행 가상계좌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933167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400256" y="5445224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7905" y="5520920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</a:t>
            </a:r>
            <a:r>
              <a:rPr lang="en-US" altLang="ko-KR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87905" y="2730915"/>
            <a:ext cx="127644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400256" y="3068313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489646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0704512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790548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 승인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27164" y="3713405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5" y="3690271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65023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951022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48014" y="4200678"/>
            <a:ext cx="389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 저 효율의 부동산 시장을 개선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경쟁력을 강화한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부동산 거래로 사회적 신뢰 개선을 위해 노력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0637" y="5600273"/>
            <a:ext cx="435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신청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완료까지 필요한 과정을 한 번에 끝낼 수 있는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대출부터 확정일자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등기까지 원 스톱 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9474102" y="2522356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수수료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9860427" y="47199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</a:t>
            </a:r>
            <a:r>
              <a:rPr lang="en-US" altLang="ko-KR" dirty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210" y="2421049"/>
              <a:ext cx="1189673" cy="118967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16280" y="305383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천억 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6" y="4676429"/>
            <a:ext cx="1295666" cy="12956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16280" y="5249809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34.1%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9096" y="471991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502957" y="25223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매출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29355" y="4719915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</a:t>
            </a:r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</a:t>
            </a:r>
            <a:endParaRPr lang="ko-KR" altLang="en-US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41764" y="3053830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매출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공인중개사는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23%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1764" y="5249809"/>
            <a:ext cx="192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수수료에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및 청원이 급증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9096" y="4719915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9" y="4693438"/>
            <a:ext cx="1321691" cy="1321691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3" y="2430865"/>
            <a:ext cx="1230082" cy="1230082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22" y="2454761"/>
            <a:ext cx="1122249" cy="1122249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87" y="4747203"/>
            <a:ext cx="1154119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3392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4065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39994" y="39141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6252" y="39141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52510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2510" y="4274173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2499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7411" y="4274173"/>
            <a:ext cx="3616100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3452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392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" y="2503766"/>
            <a:ext cx="782635" cy="7826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1" y="2481183"/>
            <a:ext cx="827800" cy="827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99" y="2454803"/>
            <a:ext cx="880560" cy="8805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30" y="2445976"/>
            <a:ext cx="898214" cy="89821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1" y="2483763"/>
            <a:ext cx="679246" cy="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36650" y="441692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3" y="2167158"/>
            <a:ext cx="804490" cy="804490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46230" cy="660111"/>
            <a:chOff x="1993495" y="3632985"/>
            <a:chExt cx="1446230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831" y="3817651"/>
              <a:ext cx="768853" cy="76885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8" y="2346690"/>
              <a:ext cx="1515129" cy="151512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6" y="3803003"/>
            <a:ext cx="764160" cy="76416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7487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91635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908399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62516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38518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961386" y="315768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365574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559263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49350" y="3157686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91765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73143" y="315768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0163140" y="2167334"/>
            <a:ext cx="995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0"/>
            <a:ext cx="10287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600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515380" y="476672"/>
            <a:ext cx="5364596" cy="5904656"/>
            <a:chOff x="515380" y="476672"/>
            <a:chExt cx="5364596" cy="59046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9F443F0-86A6-4065-89E9-E52B6A16FFB3}"/>
                </a:ext>
              </a:extLst>
            </p:cNvPr>
            <p:cNvSpPr txBox="1"/>
            <p:nvPr/>
          </p:nvSpPr>
          <p:spPr>
            <a:xfrm>
              <a:off x="1518027" y="1571019"/>
              <a:ext cx="3359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CONTENTS</a:t>
              </a:r>
              <a:endPara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72481" y="2110507"/>
              <a:ext cx="3250394" cy="386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사업개요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회사소개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회사비전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5380" y="476672"/>
              <a:ext cx="5364596" cy="5904656"/>
            </a:xfrm>
            <a:prstGeom prst="rect">
              <a:avLst/>
            </a:prstGeom>
            <a:noFill/>
            <a:ln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41" y="777922"/>
              <a:ext cx="662858" cy="5233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285" y="2350506"/>
                <a:ext cx="1168095" cy="1168095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402736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042" y="2277102"/>
                <a:ext cx="1154757" cy="1154757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289330" y="4202141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공유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782" y="2200173"/>
                <a:ext cx="1317093" cy="1317093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26667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27" y="2114163"/>
                <a:ext cx="1320495" cy="1320495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53028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951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="" xmlns:a16="http://schemas.microsoft.com/office/drawing/2014/main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0700" y="2261930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862555"/>
            <a:ext cx="4263022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32" y="2147107"/>
            <a:ext cx="1409395" cy="1409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0" y="2229973"/>
            <a:ext cx="1243662" cy="12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정부</a:t>
              </a:r>
              <a:r>
                <a:rPr lang="en-US" altLang="ko-KR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24</a:t>
              </a:r>
              <a:endParaRPr lang="ko-KR" altLang="ko-KR" sz="1800" dirty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050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직방</a:t>
              </a:r>
              <a:r>
                <a:rPr lang="en-US" altLang="ko-KR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다방</a:t>
              </a:r>
              <a:endPara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36530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2350862" y="5673658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350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" y="4176650"/>
            <a:ext cx="1400255" cy="1386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3" y="4335142"/>
            <a:ext cx="2038212" cy="10693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0" y="4382168"/>
            <a:ext cx="975273" cy="9752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98" y="2229973"/>
            <a:ext cx="1243662" cy="1243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1" y="2275694"/>
            <a:ext cx="1152220" cy="1152220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221088"/>
            <a:ext cx="4888024" cy="15841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업체 들은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20486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안정적인 보안체계 확립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AI,AR,VR,3D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활용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 고효율화 시스템으로 진입장벽 타파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543399"/>
            <a:ext cx="33308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 프로그램 개발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사업관련 서비스 확충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95527"/>
            <a:ext cx="35880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선도기술 확보 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 재산권 강화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선제적 시장진입으로 부동산 시장 독점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기업가치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상승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7444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 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솔루션을 전문가와 함께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46" y="4470096"/>
            <a:ext cx="618770" cy="6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38" y="2061500"/>
              <a:ext cx="680786" cy="680786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어플활용자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5" y="5807005"/>
            <a:ext cx="40881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 축적된 정보를 토대로 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리서치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리포트 등을 시장으로 확장하여 경쟁력 확보와 브랜드 이미지를 높이는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마케팅으로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정보 네트워크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</a:t>
            </a:r>
            <a:endParaRPr lang="ko-KR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2" y="3268839"/>
            <a:ext cx="643695" cy="643695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51" y="4462914"/>
            <a:ext cx="632084" cy="6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57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600056" y="1954018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3142812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464153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엔젤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464153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클라우드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어플활용자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64153" y="4278248"/>
            <a:ext cx="3171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벤처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캐피탈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0176" y="5879013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464152" y="5474103"/>
            <a:ext cx="446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자산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운용사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특례 상장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84" y="4452833"/>
            <a:ext cx="653295" cy="6532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77" y="3292333"/>
            <a:ext cx="596708" cy="5967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26" y="5652170"/>
            <a:ext cx="632208" cy="632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852" y="2069814"/>
            <a:ext cx="664159" cy="6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8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14852"/>
              </p:ext>
            </p:extLst>
          </p:nvPr>
        </p:nvGraphicFramePr>
        <p:xfrm>
          <a:off x="1934313" y="1789273"/>
          <a:ext cx="8323374" cy="4791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370">
                  <a:extLst>
                    <a:ext uri="{9D8B030D-6E8A-4147-A177-3AD203B41FA5}">
                      <a16:colId xmlns:a16="http://schemas.microsoft.com/office/drawing/2014/main" xmlns="" val="3959831142"/>
                    </a:ext>
                  </a:extLst>
                </a:gridCol>
                <a:gridCol w="5270458">
                  <a:extLst>
                    <a:ext uri="{9D8B030D-6E8A-4147-A177-3AD203B41FA5}">
                      <a16:colId xmlns:a16="http://schemas.microsoft.com/office/drawing/2014/main" xmlns="" val="3021087703"/>
                    </a:ext>
                  </a:extLst>
                </a:gridCol>
                <a:gridCol w="1693546">
                  <a:extLst>
                    <a:ext uri="{9D8B030D-6E8A-4147-A177-3AD203B41FA5}">
                      <a16:colId xmlns:a16="http://schemas.microsoft.com/office/drawing/2014/main" xmlns="" val="121289779"/>
                    </a:ext>
                  </a:extLst>
                </a:gridCol>
              </a:tblGrid>
              <a:tr h="204120">
                <a:tc gridSpan="3"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/>
                        <a:t>단위 </a:t>
                      </a:r>
                      <a:r>
                        <a:rPr lang="en-US" altLang="ko-KR" sz="800" dirty="0" smtClean="0"/>
                        <a:t>: </a:t>
                      </a:r>
                      <a:r>
                        <a:rPr lang="ko-KR" altLang="en-US" sz="800" dirty="0" smtClean="0"/>
                        <a:t>만원</a:t>
                      </a:r>
                      <a:endParaRPr lang="ko-KR" altLang="en-US" sz="800" dirty="0"/>
                    </a:p>
                  </a:txBody>
                  <a:tcPr marL="74364" marR="74364" marT="37182" marB="3718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0557415"/>
                  </a:ext>
                </a:extLst>
              </a:tr>
              <a:tr h="29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내역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금액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621324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인건비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연구개발 인력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3500X10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5045310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외주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용역비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85852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재료비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 재료비 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801169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지급수수료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시험인증비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및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대관청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허가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보험료 등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919415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특허비용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무형자산 취득 수수료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5659361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기계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장치비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장비구입 및 소모품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8485043"/>
                  </a:ext>
                </a:extLst>
              </a:tr>
              <a:tr h="520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임대 보증금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임대보증금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1334880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인테리어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인테리어 및 집기 일체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7569654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마케팅비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준비금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8833389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기타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8320146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rgbClr val="2ABDF2"/>
                          </a:solidFill>
                        </a:rPr>
                        <a:t>합계</a:t>
                      </a:r>
                      <a:endParaRPr lang="ko-KR" altLang="en-US" sz="1400" b="1" dirty="0">
                        <a:solidFill>
                          <a:srgbClr val="2ABDF2"/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2ABDF2"/>
                          </a:solidFill>
                        </a:rPr>
                        <a:t>총 소요 비용</a:t>
                      </a:r>
                      <a:endParaRPr lang="en-US" altLang="ko-KR" sz="1400" dirty="0" smtClean="0">
                        <a:solidFill>
                          <a:srgbClr val="2ABDF2"/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2ABDF2"/>
                          </a:solidFill>
                        </a:rPr>
                        <a:t>270,000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2981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190414" y="3433021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08523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6190414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7565" y="3536423"/>
            <a:ext cx="2544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0414" y="3559816"/>
            <a:ext cx="3316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85231" y="5219908"/>
            <a:ext cx="27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90414" y="5219908"/>
            <a:ext cx="200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90994" y="4022080"/>
            <a:ext cx="1909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 플랫폼으로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구현되는 무한책임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777677" y="5703639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서비스를 통한 시너지를 확대하여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사업모델을 완성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882860" y="4022080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한계를 넘어서는 시스템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개선하는 경쟁력 강화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27369" y="5703639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완벽하고 신속한 의사결정 지원 시스템 구축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시세조회 알림 및 매물 검색 회신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65237" y="2126507"/>
            <a:ext cx="4117154" cy="4117154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36" y="3013306"/>
            <a:ext cx="2343556" cy="2343556"/>
          </a:xfrm>
          <a:prstGeom prst="rect">
            <a:avLst/>
          </a:prstGeom>
        </p:spPr>
      </p:pic>
      <p:sp>
        <p:nvSpPr>
          <p:cNvPr id="42" name="오른쪽 화살표 41"/>
          <p:cNvSpPr/>
          <p:nvPr/>
        </p:nvSpPr>
        <p:spPr>
          <a:xfrm rot="10800000"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417726" y="18950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398775" y="350494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398775" y="51147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6797034" y="20716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797034" y="52913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797034" y="368153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994414" y="2068700"/>
            <a:ext cx="3633319" cy="1306295"/>
            <a:chOff x="7994414" y="2068700"/>
            <a:chExt cx="3633319" cy="1306295"/>
          </a:xfrm>
        </p:grpSpPr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994414" y="2068700"/>
              <a:ext cx="3093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4414" y="2420888"/>
              <a:ext cx="3633319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전자계약플랫폼 제한적 사용권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94414" y="3708292"/>
            <a:ext cx="3675188" cy="1008613"/>
            <a:chOff x="8149953" y="3708292"/>
            <a:chExt cx="3675188" cy="1008613"/>
          </a:xfrm>
        </p:grpSpPr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149953" y="3708292"/>
              <a:ext cx="3093309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9953" y="4193685"/>
              <a:ext cx="367518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94414" y="5244782"/>
            <a:ext cx="3695269" cy="987198"/>
            <a:chOff x="8149953" y="5244782"/>
            <a:chExt cx="3695269" cy="987198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8149953" y="5244782"/>
              <a:ext cx="3093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49953" y="5708760"/>
              <a:ext cx="369526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91" y="2175337"/>
            <a:ext cx="799795" cy="7997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24" y="5451670"/>
            <a:ext cx="686528" cy="6865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95" y="3840691"/>
            <a:ext cx="688787" cy="6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23412" y="1833342"/>
            <a:ext cx="11545176" cy="4773925"/>
            <a:chOff x="263352" y="1833342"/>
            <a:chExt cx="11545176" cy="4773925"/>
          </a:xfrm>
        </p:grpSpPr>
        <p:grpSp>
          <p:nvGrpSpPr>
            <p:cNvPr id="62" name="그룹 61"/>
            <p:cNvGrpSpPr/>
            <p:nvPr/>
          </p:nvGrpSpPr>
          <p:grpSpPr>
            <a:xfrm>
              <a:off x="263352" y="1833342"/>
              <a:ext cx="6754077" cy="4773925"/>
              <a:chOff x="336933" y="1833342"/>
              <a:chExt cx="6754077" cy="4773925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336933" y="1833342"/>
                <a:ext cx="6119107" cy="4773925"/>
                <a:chOff x="336933" y="1833342"/>
                <a:chExt cx="6119107" cy="4773925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1631504" y="1833342"/>
                  <a:ext cx="4392488" cy="1544379"/>
                  <a:chOff x="1631504" y="1833342"/>
                  <a:chExt cx="4392488" cy="1544379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1631504" y="1833342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1785537" y="1974003"/>
                    <a:ext cx="1263056" cy="1263056"/>
                    <a:chOff x="1788100" y="1974003"/>
                    <a:chExt cx="1263056" cy="1263056"/>
                  </a:xfrm>
                </p:grpSpPr>
                <p:sp>
                  <p:nvSpPr>
                    <p:cNvPr id="2" name="타원 1"/>
                    <p:cNvSpPr/>
                    <p:nvPr/>
                  </p:nvSpPr>
                  <p:spPr>
                    <a:xfrm>
                      <a:off x="1788100" y="1974003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3" name="그림 2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35352" y="2221255"/>
                      <a:ext cx="768553" cy="76855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1631504" y="3448115"/>
                  <a:ext cx="4392488" cy="1544379"/>
                  <a:chOff x="1671564" y="3448115"/>
                  <a:chExt cx="4392488" cy="1544379"/>
                </a:xfrm>
              </p:grpSpPr>
              <p:sp>
                <p:nvSpPr>
                  <p:cNvPr id="16" name="직사각형 15"/>
                  <p:cNvSpPr/>
                  <p:nvPr/>
                </p:nvSpPr>
                <p:spPr>
                  <a:xfrm>
                    <a:off x="1671564" y="3448115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20" name="그룹 19"/>
                  <p:cNvGrpSpPr/>
                  <p:nvPr/>
                </p:nvGrpSpPr>
                <p:grpSpPr>
                  <a:xfrm>
                    <a:off x="1785537" y="3588776"/>
                    <a:ext cx="1263056" cy="1263056"/>
                    <a:chOff x="1785305" y="3518382"/>
                    <a:chExt cx="1263056" cy="1263056"/>
                  </a:xfrm>
                </p:grpSpPr>
                <p:sp>
                  <p:nvSpPr>
                    <p:cNvPr id="18" name="타원 17"/>
                    <p:cNvSpPr/>
                    <p:nvPr/>
                  </p:nvSpPr>
                  <p:spPr>
                    <a:xfrm>
                      <a:off x="1785305" y="351838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8" name="그림 7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69177" y="3802254"/>
                      <a:ext cx="695313" cy="695313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1631504" y="5062888"/>
                  <a:ext cx="4392488" cy="1544379"/>
                  <a:chOff x="1651596" y="5062888"/>
                  <a:chExt cx="4392488" cy="1544379"/>
                </a:xfrm>
              </p:grpSpPr>
              <p:sp>
                <p:nvSpPr>
                  <p:cNvPr id="17" name="직사각형 16"/>
                  <p:cNvSpPr/>
                  <p:nvPr/>
                </p:nvSpPr>
                <p:spPr>
                  <a:xfrm>
                    <a:off x="1651596" y="5062888"/>
                    <a:ext cx="4392488" cy="1544379"/>
                  </a:xfrm>
                  <a:prstGeom prst="rect">
                    <a:avLst/>
                  </a:prstGeom>
                  <a:solidFill>
                    <a:srgbClr val="D9D9D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4" name="그룹 13"/>
                  <p:cNvGrpSpPr/>
                  <p:nvPr/>
                </p:nvGrpSpPr>
                <p:grpSpPr>
                  <a:xfrm>
                    <a:off x="1785537" y="5203549"/>
                    <a:ext cx="1263056" cy="1263056"/>
                    <a:chOff x="1782974" y="5133802"/>
                    <a:chExt cx="1263056" cy="1263056"/>
                  </a:xfrm>
                </p:grpSpPr>
                <p:sp>
                  <p:nvSpPr>
                    <p:cNvPr id="19" name="타원 18"/>
                    <p:cNvSpPr/>
                    <p:nvPr/>
                  </p:nvSpPr>
                  <p:spPr>
                    <a:xfrm>
                      <a:off x="1782974" y="5133802"/>
                      <a:ext cx="1263056" cy="1263056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13" name="그림 12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76505" y="5327333"/>
                      <a:ext cx="875995" cy="87599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3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236700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관계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398177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sp>
              <p:nvSpPr>
                <p:cNvPr id="3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495397" y="559655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컨텐츠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cxnSp>
              <p:nvCxnSpPr>
                <p:cNvPr id="39" name="직선 연결선 38"/>
                <p:cNvCxnSpPr/>
                <p:nvPr/>
              </p:nvCxnSpPr>
              <p:spPr>
                <a:xfrm flipH="1">
                  <a:off x="911424" y="260553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911424" y="2605531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337012" y="3223832"/>
                  <a:ext cx="549858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경험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47" name="직선 연결선 46"/>
                <p:cNvCxnSpPr/>
                <p:nvPr/>
              </p:nvCxnSpPr>
              <p:spPr>
                <a:xfrm flipH="1">
                  <a:off x="911424" y="4124330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/>
                <p:cNvSpPr txBox="1"/>
                <p:nvPr/>
              </p:nvSpPr>
              <p:spPr>
                <a:xfrm>
                  <a:off x="336933" y="5039608"/>
                  <a:ext cx="549858" cy="73866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생각</a:t>
                  </a:r>
                  <a:r>
                    <a:rPr lang="en-US" altLang="ko-KR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/</a:t>
                  </a:r>
                </a:p>
                <a:p>
                  <a:r>
                    <a:rPr lang="ko-KR" altLang="en-US" sz="14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의견</a:t>
                  </a:r>
                  <a:endPara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52" name="직선 연결선 51"/>
                <p:cNvCxnSpPr/>
                <p:nvPr/>
              </p:nvCxnSpPr>
              <p:spPr>
                <a:xfrm flipH="1">
                  <a:off x="911424" y="457916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>
                <a:xfrm>
                  <a:off x="911424" y="4579162"/>
                  <a:ext cx="0" cy="1518799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>
                <a:xfrm flipH="1">
                  <a:off x="911424" y="6097961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 flipH="1">
                  <a:off x="6096000" y="2780928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>
                <a:xfrm>
                  <a:off x="6456040" y="2780928"/>
                  <a:ext cx="0" cy="3168352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 flipH="1">
                  <a:off x="6096000" y="5932512"/>
                  <a:ext cx="36004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6541152" y="4185084"/>
                <a:ext cx="549858" cy="30777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관찰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63" name="오른쪽 화살표 62"/>
            <p:cNvSpPr/>
            <p:nvPr/>
          </p:nvSpPr>
          <p:spPr>
            <a:xfrm>
              <a:off x="7355951" y="4040279"/>
              <a:ext cx="946313" cy="597385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8640786" y="1846722"/>
              <a:ext cx="3167742" cy="4676724"/>
              <a:chOff x="8640786" y="1846722"/>
              <a:chExt cx="3167742" cy="4676724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8640786" y="1846722"/>
                <a:ext cx="3167742" cy="1110343"/>
                <a:chOff x="8640786" y="1846722"/>
                <a:chExt cx="3167742" cy="1110343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8640786" y="1846722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2163366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err="1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블로그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8846511" y="1989143"/>
                  <a:ext cx="825500" cy="825500"/>
                  <a:chOff x="8846511" y="1992094"/>
                  <a:chExt cx="825500" cy="825500"/>
                </a:xfrm>
              </p:grpSpPr>
              <p:sp>
                <p:nvSpPr>
                  <p:cNvPr id="72" name="타원 71"/>
                  <p:cNvSpPr/>
                  <p:nvPr/>
                </p:nvSpPr>
                <p:spPr>
                  <a:xfrm>
                    <a:off x="8846511" y="19920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00834" y="2146921"/>
                    <a:ext cx="516855" cy="51584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0" name="그룹 89"/>
              <p:cNvGrpSpPr/>
              <p:nvPr/>
            </p:nvGrpSpPr>
            <p:grpSpPr>
              <a:xfrm>
                <a:off x="8640786" y="3035516"/>
                <a:ext cx="3167742" cy="1110343"/>
                <a:chOff x="8640786" y="3035516"/>
                <a:chExt cx="3167742" cy="1110343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8640786" y="3035516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27853" y="3352160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SNS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8" name="그룹 87"/>
                <p:cNvGrpSpPr/>
                <p:nvPr/>
              </p:nvGrpSpPr>
              <p:grpSpPr>
                <a:xfrm>
                  <a:off x="8846511" y="3177937"/>
                  <a:ext cx="825500" cy="825500"/>
                  <a:chOff x="8904312" y="3194294"/>
                  <a:chExt cx="825500" cy="825500"/>
                </a:xfrm>
              </p:grpSpPr>
              <p:sp>
                <p:nvSpPr>
                  <p:cNvPr id="75" name="타원 74"/>
                  <p:cNvSpPr/>
                  <p:nvPr/>
                </p:nvSpPr>
                <p:spPr>
                  <a:xfrm>
                    <a:off x="8904312" y="3194294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2" name="그림 81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99946" y="3258362"/>
                    <a:ext cx="628951" cy="6289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2" name="그룹 91"/>
              <p:cNvGrpSpPr/>
              <p:nvPr/>
            </p:nvGrpSpPr>
            <p:grpSpPr>
              <a:xfrm>
                <a:off x="8640786" y="4224310"/>
                <a:ext cx="3167742" cy="1110343"/>
                <a:chOff x="8640786" y="4224310"/>
                <a:chExt cx="3167742" cy="1110343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8640786" y="4224310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58676" y="4540954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UCC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7" name="그룹 86"/>
                <p:cNvGrpSpPr/>
                <p:nvPr/>
              </p:nvGrpSpPr>
              <p:grpSpPr>
                <a:xfrm>
                  <a:off x="8846511" y="4366731"/>
                  <a:ext cx="825500" cy="825500"/>
                  <a:chOff x="8971164" y="4379880"/>
                  <a:chExt cx="825500" cy="825500"/>
                </a:xfrm>
              </p:grpSpPr>
              <p:sp>
                <p:nvSpPr>
                  <p:cNvPr id="76" name="타원 75"/>
                  <p:cNvSpPr/>
                  <p:nvPr/>
                </p:nvSpPr>
                <p:spPr>
                  <a:xfrm>
                    <a:off x="8971164" y="4379880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3" name="그림 82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13716" y="4522432"/>
                    <a:ext cx="540397" cy="54039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" name="그룹 90"/>
              <p:cNvGrpSpPr/>
              <p:nvPr/>
            </p:nvGrpSpPr>
            <p:grpSpPr>
              <a:xfrm>
                <a:off x="8640786" y="5413103"/>
                <a:ext cx="3167742" cy="1110343"/>
                <a:chOff x="8640786" y="5413103"/>
                <a:chExt cx="3167742" cy="1110343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8640786" y="5413103"/>
                  <a:ext cx="3167742" cy="1110343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946670" y="5729747"/>
                  <a:ext cx="1376467" cy="4770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 sz="2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Poppins Medium" panose="02000000000000000000" pitchFamily="2" charset="0"/>
                    </a:rPr>
                    <a:t>미디어</a:t>
                  </a:r>
                  <a:endParaRPr lang="en-US" altLang="ko-KR" sz="2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endParaRPr>
                </a:p>
              </p:txBody>
            </p:sp>
            <p:grpSp>
              <p:nvGrpSpPr>
                <p:cNvPr id="86" name="그룹 85"/>
                <p:cNvGrpSpPr/>
                <p:nvPr/>
              </p:nvGrpSpPr>
              <p:grpSpPr>
                <a:xfrm>
                  <a:off x="8846511" y="5555524"/>
                  <a:ext cx="825500" cy="825500"/>
                  <a:chOff x="8857825" y="5587227"/>
                  <a:chExt cx="825500" cy="825500"/>
                </a:xfrm>
              </p:grpSpPr>
              <p:sp>
                <p:nvSpPr>
                  <p:cNvPr id="77" name="타원 76"/>
                  <p:cNvSpPr/>
                  <p:nvPr/>
                </p:nvSpPr>
                <p:spPr>
                  <a:xfrm>
                    <a:off x="8857825" y="5587227"/>
                    <a:ext cx="825500" cy="8255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4" name="그림 83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80550" y="5709952"/>
                    <a:ext cx="580051" cy="58005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49406" y="1996677"/>
            <a:ext cx="10693188" cy="4614260"/>
            <a:chOff x="407368" y="1996677"/>
            <a:chExt cx="10693188" cy="4614260"/>
          </a:xfrm>
        </p:grpSpPr>
        <p:sp>
          <p:nvSpPr>
            <p:cNvPr id="4" name="TextBox 3"/>
            <p:cNvSpPr txBox="1"/>
            <p:nvPr/>
          </p:nvSpPr>
          <p:spPr>
            <a:xfrm>
              <a:off x="3988094" y="1996677"/>
              <a:ext cx="35317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고객에 대한 기본 원칙</a:t>
              </a:r>
              <a:endPara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6420036" y="2734502"/>
              <a:ext cx="4680520" cy="3876435"/>
              <a:chOff x="6420036" y="2734502"/>
              <a:chExt cx="4680520" cy="3876435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6420036" y="2734502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6420036" y="2734502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192344" y="4797152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514727" y="2852936"/>
                <a:ext cx="10214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HATE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941634" y="3630359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불안감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의심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경계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복잡성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단순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외면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407368" y="2764050"/>
              <a:ext cx="4680520" cy="3689286"/>
              <a:chOff x="407368" y="2764050"/>
              <a:chExt cx="4680520" cy="3689286"/>
            </a:xfrm>
          </p:grpSpPr>
          <p:sp>
            <p:nvSpPr>
              <p:cNvPr id="85" name="직사각형 84"/>
              <p:cNvSpPr/>
              <p:nvPr/>
            </p:nvSpPr>
            <p:spPr>
              <a:xfrm>
                <a:off x="407368" y="2764050"/>
                <a:ext cx="4680520" cy="3689286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07368" y="2764050"/>
                <a:ext cx="4680520" cy="74749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799" y="4509120"/>
                <a:ext cx="1813785" cy="181378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079776" y="2852936"/>
                <a:ext cx="8643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3000" b="1" dirty="0" smtClean="0">
                    <a:solidFill>
                      <a:schemeClr val="bg1"/>
                    </a:solidFill>
                  </a:rPr>
                  <a:t>LIEK</a:t>
                </a:r>
                <a:endParaRPr lang="ko-KR" altLang="en-US" sz="3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199456" y="3683164"/>
                <a:ext cx="3330830" cy="20313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안정성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간편성</a:t>
                </a:r>
                <a:endPara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재미</a:t>
                </a:r>
                <a:r>
                  <a:rPr lang="en-US" altLang="ko-KR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감성</a:t>
                </a:r>
                <a:endPara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1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909769" y="1946711"/>
            <a:ext cx="2014135" cy="4476747"/>
            <a:chOff x="745748" y="1946711"/>
            <a:chExt cx="2014135" cy="4476747"/>
          </a:xfrm>
        </p:grpSpPr>
        <p:sp>
          <p:nvSpPr>
            <p:cNvPr id="45" name="직사각형 44"/>
            <p:cNvSpPr/>
            <p:nvPr/>
          </p:nvSpPr>
          <p:spPr>
            <a:xfrm>
              <a:off x="74574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4574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0683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969298" y="60656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280913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2951" y="3925932"/>
            <a:ext cx="1627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9273862" y="1946711"/>
            <a:ext cx="2014135" cy="4476747"/>
            <a:chOff x="9115608" y="1946711"/>
            <a:chExt cx="2014135" cy="4476747"/>
          </a:xfrm>
        </p:grpSpPr>
        <p:sp>
          <p:nvSpPr>
            <p:cNvPr id="54" name="직사각형 53"/>
            <p:cNvSpPr/>
            <p:nvPr/>
          </p:nvSpPr>
          <p:spPr>
            <a:xfrm>
              <a:off x="9115608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115608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576692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9339158" y="5346707"/>
              <a:ext cx="1567034" cy="867401"/>
              <a:chOff x="7616342" y="5357166"/>
              <a:chExt cx="1567034" cy="86740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7616342" y="6056129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7616342" y="5823142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616342" y="5590154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616342" y="5357166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80913"/>
            <a:ext cx="1592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3925932"/>
            <a:ext cx="16087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723967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723967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85051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068960"/>
            <a:ext cx="18260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고객이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반응하는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4328810"/>
            <a:ext cx="17967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관심도가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정보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498914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98914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9998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068960"/>
            <a:ext cx="14075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거시적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네트워크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활용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4221088"/>
            <a:ext cx="16974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포털 및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09769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09769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70853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345959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명확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하고 </a:t>
            </a: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쉬운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전달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59" y="4328810"/>
            <a:ext cx="1820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273862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273862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734946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07460"/>
            <a:ext cx="15926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커뮤니케이션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4221088"/>
            <a:ext cx="16087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사회의 신뢰성 회복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화두 전제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6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119336" y="1587766"/>
            <a:ext cx="12049266" cy="5153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6" y="1953172"/>
            <a:ext cx="2576024" cy="2576024"/>
          </a:xfrm>
          <a:prstGeom prst="rect">
            <a:avLst/>
          </a:prstGeom>
        </p:spPr>
      </p:pic>
      <p:sp>
        <p:nvSpPr>
          <p:cNvPr id="44" name="육각형 43"/>
          <p:cNvSpPr/>
          <p:nvPr/>
        </p:nvSpPr>
        <p:spPr>
          <a:xfrm rot="5400000">
            <a:off x="258053" y="4698969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0321" y="2661346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편리하다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0321" y="3070701"/>
            <a:ext cx="19514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잠실동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평형 전세아파트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6" y="4961021"/>
            <a:ext cx="1059640" cy="1059640"/>
          </a:xfrm>
          <a:prstGeom prst="rect">
            <a:avLst/>
          </a:prstGeom>
        </p:spPr>
      </p:pic>
      <p:sp>
        <p:nvSpPr>
          <p:cNvPr id="75" name="육각형 74"/>
          <p:cNvSpPr/>
          <p:nvPr/>
        </p:nvSpPr>
        <p:spPr>
          <a:xfrm rot="5400000">
            <a:off x="3089629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육각형 75"/>
          <p:cNvSpPr/>
          <p:nvPr/>
        </p:nvSpPr>
        <p:spPr>
          <a:xfrm rot="5400000">
            <a:off x="6225930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육각형 76"/>
          <p:cNvSpPr/>
          <p:nvPr/>
        </p:nvSpPr>
        <p:spPr>
          <a:xfrm rot="5400000">
            <a:off x="9083862" y="4715253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52" y="1854543"/>
            <a:ext cx="2576024" cy="25760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1397" y="2661346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믿을 수 있네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8139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역삼동 주변 원룸 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2" y="1864858"/>
            <a:ext cx="2576024" cy="25760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700067" y="2661346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볼게 많아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0006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팔아줘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2" y="1854543"/>
            <a:ext cx="2576024" cy="257602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652737" y="2661346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없대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273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시세 좀 알아봐줘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46" y="4810458"/>
            <a:ext cx="1311913" cy="13119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0" y="4863841"/>
            <a:ext cx="1205146" cy="1205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23" y="4894913"/>
            <a:ext cx="1224424" cy="12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58887" y="3839712"/>
            <a:ext cx="10074227" cy="18773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73738" y="3992278"/>
            <a:ext cx="22445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500" b="1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선점</a:t>
            </a:r>
            <a:endParaRPr lang="ko-KR" altLang="en-US" sz="1500" b="1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B486D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10" y="4408506"/>
            <a:ext cx="8900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서비스가 탑재된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 제공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콜 센터 직원이 병행하여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맞춤형 매물 제공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메신저 플랫폼으로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 영상통화 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AR, VR, 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모델링을 제공하여 직접 확인하지 않아도 매물의 상태 점검 후 전자계약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공유 오피스를 무상으로 입주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제공하여 시각적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현장감을 느낄 수 있도록 지원하여 효율성 증가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매매 계약에 필요한 모든 필요 서류들을 제공하여 비대면 전자계약까지 가능하도록 구현 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94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196880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08038" y="2801292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사이트 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" y="3002916"/>
            <a:ext cx="2223472" cy="31433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307313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002917"/>
            <a:ext cx="2227107" cy="314647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DC3CE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194711" y="3002105"/>
            <a:ext cx="2229881" cy="3150149"/>
            <a:chOff x="9194711" y="3019997"/>
            <a:chExt cx="2229881" cy="3150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711" y="3019997"/>
              <a:ext cx="2229881" cy="315014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634619" y="4161810"/>
              <a:ext cx="1406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청 중</a:t>
              </a:r>
              <a:endPara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3" y="3023103"/>
            <a:ext cx="2595833" cy="31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302295" y="3573016"/>
            <a:ext cx="11770369" cy="2655734"/>
            <a:chOff x="1312165" y="3509570"/>
            <a:chExt cx="9536363" cy="215167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9245108" y="3543706"/>
              <a:ext cx="1392279" cy="204398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7215796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12165" y="350957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85164" y="3519335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50901" y="3554690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81533" y="3533978"/>
              <a:ext cx="1512168" cy="2088232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1377477" y="3538361"/>
              <a:ext cx="1392279" cy="204398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0604" y="3973492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3343249" y="3559259"/>
              <a:ext cx="1392279" cy="2043985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5310845" y="3617263"/>
              <a:ext cx="1392279" cy="204398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1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1" t="17450" r="7066" b="10100"/>
            <a:stretch/>
          </p:blipFill>
          <p:spPr>
            <a:xfrm>
              <a:off x="7294160" y="3568685"/>
              <a:ext cx="1392279" cy="204398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115" y="406130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87" y="4125464"/>
              <a:ext cx="1787924" cy="5830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9471505" y="4165412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45156" y="4222008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40525" y="4292076"/>
              <a:ext cx="8418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심사중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15480" y="1968805"/>
            <a:ext cx="66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보유기술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AR, VR, MR,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Blilder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3" name="도넛 152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도넛 153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도넛 154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74" y="2048858"/>
            <a:ext cx="459360" cy="564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1" y="5790709"/>
            <a:ext cx="571194" cy="571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40146"/>
            <a:ext cx="433287" cy="52475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972957" y="5786586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72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15480" y="19688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5327341" y="2920221"/>
            <a:ext cx="1513334" cy="3655570"/>
            <a:chOff x="5234004" y="2945202"/>
            <a:chExt cx="1513334" cy="3655570"/>
          </a:xfrm>
        </p:grpSpPr>
        <p:sp>
          <p:nvSpPr>
            <p:cNvPr id="92" name="직사각형 91"/>
            <p:cNvSpPr/>
            <p:nvPr/>
          </p:nvSpPr>
          <p:spPr>
            <a:xfrm>
              <a:off x="5234004" y="2945202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5353192" y="3044795"/>
              <a:ext cx="1274959" cy="3456384"/>
              <a:chOff x="5434067" y="3159927"/>
              <a:chExt cx="1274959" cy="3456384"/>
            </a:xfrm>
          </p:grpSpPr>
          <p:cxnSp>
            <p:nvCxnSpPr>
              <p:cNvPr id="49" name="직선 연결선 48"/>
              <p:cNvCxnSpPr/>
              <p:nvPr/>
            </p:nvCxnSpPr>
            <p:spPr>
              <a:xfrm>
                <a:off x="5434067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직사각형 47"/>
              <p:cNvSpPr/>
              <p:nvPr/>
            </p:nvSpPr>
            <p:spPr>
              <a:xfrm>
                <a:off x="5434067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Diretor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문 형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정책 관리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정부기관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IR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RFP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전담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자금관리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사원관리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VR,AR 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QC</a:t>
                </a:r>
              </a:p>
              <a:p>
                <a:endParaRPr lang="ko-KR" altLang="en-US" dirty="0"/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34" t="17476" r="31731" b="27185"/>
              <a:stretch/>
            </p:blipFill>
            <p:spPr>
              <a:xfrm>
                <a:off x="5506571" y="5075933"/>
                <a:ext cx="1129951" cy="14516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0" name="그룹 99"/>
          <p:cNvGrpSpPr/>
          <p:nvPr/>
        </p:nvGrpSpPr>
        <p:grpSpPr>
          <a:xfrm>
            <a:off x="3669846" y="2920221"/>
            <a:ext cx="1513334" cy="3655570"/>
            <a:chOff x="3624516" y="2946575"/>
            <a:chExt cx="1513334" cy="3655570"/>
          </a:xfrm>
        </p:grpSpPr>
        <p:sp>
          <p:nvSpPr>
            <p:cNvPr id="91" name="직사각형 90"/>
            <p:cNvSpPr/>
            <p:nvPr/>
          </p:nvSpPr>
          <p:spPr>
            <a:xfrm>
              <a:off x="3624516" y="2946575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3743704" y="3046168"/>
              <a:ext cx="1274959" cy="3456384"/>
              <a:chOff x="3904365" y="3162674"/>
              <a:chExt cx="1274959" cy="3456384"/>
            </a:xfrm>
          </p:grpSpPr>
          <p:cxnSp>
            <p:nvCxnSpPr>
              <p:cNvPr id="46" name="직선 연결선 45"/>
              <p:cNvCxnSpPr/>
              <p:nvPr/>
            </p:nvCxnSpPr>
            <p:spPr>
              <a:xfrm>
                <a:off x="3904365" y="3594722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3904365" y="3162674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CMO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</a:t>
                </a:r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삼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P/ G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MS-office/SQL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Backup&amp;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Recovery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Performance and Turning</a:t>
                </a: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58" r="7241" b="15822"/>
              <a:stretch/>
            </p:blipFill>
            <p:spPr>
              <a:xfrm>
                <a:off x="3994653" y="5112837"/>
                <a:ext cx="1116195" cy="1443291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5" name="그룹 104"/>
          <p:cNvGrpSpPr/>
          <p:nvPr/>
        </p:nvGrpSpPr>
        <p:grpSpPr>
          <a:xfrm>
            <a:off x="8642331" y="2920221"/>
            <a:ext cx="1513334" cy="3655570"/>
            <a:chOff x="8517812" y="2946914"/>
            <a:chExt cx="1513334" cy="3655570"/>
          </a:xfrm>
        </p:grpSpPr>
        <p:sp>
          <p:nvSpPr>
            <p:cNvPr id="94" name="직사각형 93"/>
            <p:cNvSpPr/>
            <p:nvPr/>
          </p:nvSpPr>
          <p:spPr>
            <a:xfrm>
              <a:off x="8517812" y="2946914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8637000" y="3046507"/>
              <a:ext cx="1274959" cy="3456384"/>
              <a:chOff x="8499697" y="3163351"/>
              <a:chExt cx="1274959" cy="3456384"/>
            </a:xfrm>
          </p:grpSpPr>
          <p:cxnSp>
            <p:nvCxnSpPr>
              <p:cNvPr id="55" name="직선 연결선 54"/>
              <p:cNvCxnSpPr/>
              <p:nvPr/>
            </p:nvCxnSpPr>
            <p:spPr>
              <a:xfrm>
                <a:off x="8499697" y="3595399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/>
              <p:cNvSpPr/>
              <p:nvPr/>
            </p:nvSpPr>
            <p:spPr>
              <a:xfrm>
                <a:off x="8499697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Designer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 량 화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 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디자인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포토샵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일러스트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프리미어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프로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마야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3" b="23005"/>
              <a:stretch/>
            </p:blipFill>
            <p:spPr>
              <a:xfrm>
                <a:off x="8583542" y="5061583"/>
                <a:ext cx="1107268" cy="147416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7" name="그룹 106"/>
          <p:cNvGrpSpPr/>
          <p:nvPr/>
        </p:nvGrpSpPr>
        <p:grpSpPr>
          <a:xfrm>
            <a:off x="10299827" y="2920221"/>
            <a:ext cx="1513334" cy="3655570"/>
            <a:chOff x="10107912" y="2946901"/>
            <a:chExt cx="1513334" cy="3655570"/>
          </a:xfrm>
        </p:grpSpPr>
        <p:sp>
          <p:nvSpPr>
            <p:cNvPr id="95" name="직사각형 94"/>
            <p:cNvSpPr/>
            <p:nvPr/>
          </p:nvSpPr>
          <p:spPr>
            <a:xfrm>
              <a:off x="10107912" y="29469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10227100" y="3046494"/>
              <a:ext cx="1274959" cy="3456384"/>
              <a:chOff x="10028935" y="3159927"/>
              <a:chExt cx="1274959" cy="3456384"/>
            </a:xfrm>
          </p:grpSpPr>
          <p:cxnSp>
            <p:nvCxnSpPr>
              <p:cNvPr id="58" name="직선 연결선 57"/>
              <p:cNvCxnSpPr/>
              <p:nvPr/>
            </p:nvCxnSpPr>
            <p:spPr>
              <a:xfrm>
                <a:off x="10028935" y="3591975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/>
              <p:cNvSpPr/>
              <p:nvPr/>
            </p:nvSpPr>
            <p:spPr>
              <a:xfrm>
                <a:off x="10028935" y="3159927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Developer </a:t>
                </a:r>
                <a:r>
                  <a:rPr lang="ko-KR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 혁   </a:t>
                </a:r>
                <a:endPara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프로그래머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JAVA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Visual C++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CSS</a:t>
                </a: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HTML.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코딩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응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용프로그램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82" t="13254" r="15912" b="24121"/>
              <a:stretch/>
            </p:blipFill>
            <p:spPr>
              <a:xfrm>
                <a:off x="10087029" y="5070957"/>
                <a:ext cx="1158770" cy="1448463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108" name="그룹 107"/>
          <p:cNvGrpSpPr/>
          <p:nvPr/>
        </p:nvGrpSpPr>
        <p:grpSpPr>
          <a:xfrm>
            <a:off x="6984836" y="2920221"/>
            <a:ext cx="1513334" cy="3655570"/>
            <a:chOff x="6884966" y="2938288"/>
            <a:chExt cx="1513334" cy="3655570"/>
          </a:xfrm>
        </p:grpSpPr>
        <p:sp>
          <p:nvSpPr>
            <p:cNvPr id="93" name="직사각형 92"/>
            <p:cNvSpPr/>
            <p:nvPr/>
          </p:nvSpPr>
          <p:spPr>
            <a:xfrm>
              <a:off x="6884966" y="2938288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7004153" y="3037881"/>
              <a:ext cx="1274960" cy="3456384"/>
              <a:chOff x="6963768" y="3163351"/>
              <a:chExt cx="1274960" cy="3456384"/>
            </a:xfrm>
          </p:grpSpPr>
          <p:cxnSp>
            <p:nvCxnSpPr>
              <p:cNvPr id="52" name="직선 연결선 51"/>
              <p:cNvCxnSpPr/>
              <p:nvPr/>
            </p:nvCxnSpPr>
            <p:spPr>
              <a:xfrm>
                <a:off x="6963768" y="3595399"/>
                <a:ext cx="1274960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/>
              <p:cNvSpPr/>
              <p:nvPr/>
            </p:nvSpPr>
            <p:spPr>
              <a:xfrm>
                <a:off x="6963769" y="3163351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Publisher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현 </a:t>
                </a:r>
                <a:r>
                  <a:rPr lang="ko-KR" altLang="en-US" sz="11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섭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</a:t>
                </a:r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마스터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퍼블리싱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웹사이트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UX/UI 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프론티어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설계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사이트 관리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143" t="5642" r="16540" b="25469"/>
              <a:stretch/>
            </p:blipFill>
            <p:spPr>
              <a:xfrm>
                <a:off x="7045392" y="5067967"/>
                <a:ext cx="1111713" cy="145961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grpSp>
        <p:nvGrpSpPr>
          <p:cNvPr id="97" name="그룹 96"/>
          <p:cNvGrpSpPr/>
          <p:nvPr/>
        </p:nvGrpSpPr>
        <p:grpSpPr>
          <a:xfrm>
            <a:off x="2012351" y="2920221"/>
            <a:ext cx="1513334" cy="3655570"/>
            <a:chOff x="2031112" y="2944101"/>
            <a:chExt cx="1513334" cy="3655570"/>
          </a:xfrm>
        </p:grpSpPr>
        <p:sp>
          <p:nvSpPr>
            <p:cNvPr id="90" name="직사각형 89"/>
            <p:cNvSpPr/>
            <p:nvPr/>
          </p:nvSpPr>
          <p:spPr>
            <a:xfrm>
              <a:off x="2031112" y="2944101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2150300" y="3043694"/>
              <a:ext cx="1274959" cy="3456384"/>
              <a:chOff x="2368519" y="3157725"/>
              <a:chExt cx="1274959" cy="3456384"/>
            </a:xfrm>
          </p:grpSpPr>
          <p:cxnSp>
            <p:nvCxnSpPr>
              <p:cNvPr id="42" name="직선 연결선 41"/>
              <p:cNvCxnSpPr/>
              <p:nvPr/>
            </p:nvCxnSpPr>
            <p:spPr>
              <a:xfrm>
                <a:off x="2368519" y="3589773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직사각형 40"/>
              <p:cNvSpPr/>
              <p:nvPr/>
            </p:nvSpPr>
            <p:spPr>
              <a:xfrm>
                <a:off x="2368519" y="3157725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CTO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상 기</a:t>
                </a:r>
                <a:endPara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플랫폼 운영 총괄</a:t>
                </a:r>
                <a:endPara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시스템 제조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</a:t>
                </a:r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PM</a:t>
                </a: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솔루션 기획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 사업 개발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 총괄</a:t>
                </a:r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96" name="그룹 95"/>
          <p:cNvGrpSpPr/>
          <p:nvPr/>
        </p:nvGrpSpPr>
        <p:grpSpPr>
          <a:xfrm>
            <a:off x="354856" y="2920221"/>
            <a:ext cx="1513334" cy="3655570"/>
            <a:chOff x="354856" y="2929663"/>
            <a:chExt cx="1513334" cy="3655570"/>
          </a:xfrm>
        </p:grpSpPr>
        <p:sp>
          <p:nvSpPr>
            <p:cNvPr id="80" name="직사각형 79"/>
            <p:cNvSpPr/>
            <p:nvPr/>
          </p:nvSpPr>
          <p:spPr>
            <a:xfrm>
              <a:off x="354856" y="2929663"/>
              <a:ext cx="1513334" cy="365557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474044" y="3058133"/>
              <a:ext cx="1274959" cy="3456384"/>
              <a:chOff x="844658" y="3140968"/>
              <a:chExt cx="1274959" cy="3456384"/>
            </a:xfrm>
          </p:grpSpPr>
          <p:cxnSp>
            <p:nvCxnSpPr>
              <p:cNvPr id="36" name="직선 연결선 35"/>
              <p:cNvCxnSpPr/>
              <p:nvPr/>
            </p:nvCxnSpPr>
            <p:spPr>
              <a:xfrm>
                <a:off x="844658" y="3573016"/>
                <a:ext cx="1274959" cy="0"/>
              </a:xfrm>
              <a:prstGeom prst="line">
                <a:avLst/>
              </a:prstGeom>
              <a:ln>
                <a:solidFill>
                  <a:srgbClr val="B486D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/>
              <p:cNvSpPr/>
              <p:nvPr/>
            </p:nvSpPr>
            <p:spPr>
              <a:xfrm>
                <a:off x="844658" y="3140968"/>
                <a:ext cx="1274959" cy="3456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CEO  </a:t>
                </a:r>
                <a:r>
                  <a:rPr lang="ko-KR" altLang="en-US" sz="11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박 길 호</a:t>
                </a: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endPara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b="1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경영 기획 </a:t>
                </a:r>
                <a:endParaRPr lang="en-US" altLang="ko-KR" sz="11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한국철도공사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서울도시철도공사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M&amp;A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  및        </a:t>
                </a:r>
                <a:r>
                  <a:rPr lang="ko-KR" altLang="en-US" sz="11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자문사</a:t>
                </a:r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대표</a:t>
                </a:r>
                <a:endPara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1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재무설계자문</a:t>
                </a:r>
                <a:endParaRPr lang="ko-KR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02" t="7836" r="3237" b="15713"/>
              <a:stretch/>
            </p:blipFill>
            <p:spPr>
              <a:xfrm flipH="1">
                <a:off x="953823" y="5067769"/>
                <a:ext cx="1056628" cy="143532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sp>
        <p:nvSpPr>
          <p:cNvPr id="66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0" t="18737" r="17870" b="38632"/>
          <a:stretch/>
        </p:blipFill>
        <p:spPr>
          <a:xfrm>
            <a:off x="2207293" y="4996117"/>
            <a:ext cx="1099995" cy="14189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711665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246121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889817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067969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424273" y="4334883"/>
            <a:ext cx="2014135" cy="22964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5059959" y="2827513"/>
            <a:ext cx="2014135" cy="514981"/>
            <a:chOff x="5059959" y="2827513"/>
            <a:chExt cx="2014135" cy="514981"/>
          </a:xfrm>
        </p:grpSpPr>
        <p:sp>
          <p:nvSpPr>
            <p:cNvPr id="56" name="직사각형 55"/>
            <p:cNvSpPr/>
            <p:nvPr/>
          </p:nvSpPr>
          <p:spPr>
            <a:xfrm>
              <a:off x="5059959" y="2827513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10942" y="289929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088932" y="3490083"/>
            <a:ext cx="2014135" cy="514981"/>
            <a:chOff x="5088932" y="3447088"/>
            <a:chExt cx="2014135" cy="514981"/>
          </a:xfrm>
        </p:grpSpPr>
        <p:sp>
          <p:nvSpPr>
            <p:cNvPr id="57" name="직사각형 56"/>
            <p:cNvSpPr/>
            <p:nvPr/>
          </p:nvSpPr>
          <p:spPr>
            <a:xfrm>
              <a:off x="5088932" y="3447088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39915" y="351887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39164" y="2827513"/>
            <a:ext cx="2014135" cy="514981"/>
            <a:chOff x="7239164" y="2833781"/>
            <a:chExt cx="2014135" cy="514981"/>
          </a:xfrm>
        </p:grpSpPr>
        <p:sp>
          <p:nvSpPr>
            <p:cNvPr id="58" name="직사각형 57"/>
            <p:cNvSpPr/>
            <p:nvPr/>
          </p:nvSpPr>
          <p:spPr>
            <a:xfrm>
              <a:off x="7239164" y="2833781"/>
              <a:ext cx="2014135" cy="5149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90147" y="2905565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5529" y="4580892"/>
            <a:ext cx="1526405" cy="1737336"/>
            <a:chOff x="1261105" y="4425847"/>
            <a:chExt cx="1526405" cy="1737336"/>
          </a:xfrm>
        </p:grpSpPr>
        <p:sp>
          <p:nvSpPr>
            <p:cNvPr id="18" name="직사각형 17"/>
            <p:cNvSpPr/>
            <p:nvPr/>
          </p:nvSpPr>
          <p:spPr>
            <a:xfrm>
              <a:off x="1275342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61105" y="5012264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61105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61105" y="540201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668138" y="4580892"/>
            <a:ext cx="1526404" cy="1736321"/>
            <a:chOff x="9102222" y="4418941"/>
            <a:chExt cx="1526404" cy="1736321"/>
          </a:xfrm>
        </p:grpSpPr>
        <p:sp>
          <p:nvSpPr>
            <p:cNvPr id="16" name="직사각형 15"/>
            <p:cNvSpPr/>
            <p:nvPr/>
          </p:nvSpPr>
          <p:spPr>
            <a:xfrm>
              <a:off x="9102222" y="441894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116458" y="500476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116458" y="57838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16458" y="539430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33844" y="4580892"/>
            <a:ext cx="1526079" cy="1739457"/>
            <a:chOff x="3215764" y="4425847"/>
            <a:chExt cx="1526079" cy="1739457"/>
          </a:xfrm>
        </p:grpSpPr>
        <p:sp>
          <p:nvSpPr>
            <p:cNvPr id="17" name="직사각형 16"/>
            <p:cNvSpPr/>
            <p:nvPr/>
          </p:nvSpPr>
          <p:spPr>
            <a:xfrm>
              <a:off x="322967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15764" y="4996842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215764" y="579389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15764" y="539536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332860" y="4580892"/>
            <a:ext cx="1516207" cy="1735215"/>
            <a:chOff x="5193555" y="4425847"/>
            <a:chExt cx="1516207" cy="1735215"/>
          </a:xfrm>
        </p:grpSpPr>
        <p:sp>
          <p:nvSpPr>
            <p:cNvPr id="14" name="직사각형 13"/>
            <p:cNvSpPr/>
            <p:nvPr/>
          </p:nvSpPr>
          <p:spPr>
            <a:xfrm>
              <a:off x="5193555" y="4425847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97594" y="5010143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97594" y="5789649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197594" y="539989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490148" y="4580892"/>
            <a:ext cx="1526079" cy="1745705"/>
            <a:chOff x="7138342" y="4417478"/>
            <a:chExt cx="1526079" cy="1745705"/>
          </a:xfrm>
        </p:grpSpPr>
        <p:sp>
          <p:nvSpPr>
            <p:cNvPr id="15" name="직사각형 14"/>
            <p:cNvSpPr/>
            <p:nvPr/>
          </p:nvSpPr>
          <p:spPr>
            <a:xfrm>
              <a:off x="7138342" y="4417478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152253" y="499472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52253" y="579177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52253" y="5393246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4443929" y="4468815"/>
            <a:ext cx="2955441" cy="88502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146466" y="4667562"/>
            <a:ext cx="1840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BANK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511824" y="4600210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975043" y="2551524"/>
            <a:ext cx="2952329" cy="274087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57983" y="378350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7983" y="31658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7983" y="25481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447042" y="2551524"/>
            <a:ext cx="2952329" cy="163209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146466" y="2752373"/>
            <a:ext cx="201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30969" y="3361295"/>
            <a:ext cx="1000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9746" y="336129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73800" y="27481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90216" y="3291066"/>
            <a:ext cx="585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직선 화살표 연결선 76"/>
          <p:cNvCxnSpPr>
            <a:stCxn id="49" idx="3"/>
          </p:cNvCxnSpPr>
          <p:nvPr/>
        </p:nvCxnSpPr>
        <p:spPr>
          <a:xfrm>
            <a:off x="1830338" y="3983563"/>
            <a:ext cx="241828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815083" y="3365879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845592" y="2748195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61342" y="3737342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8818" y="3134565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058" y="253898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127448" y="4221088"/>
            <a:ext cx="0" cy="2232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27448" y="6453336"/>
            <a:ext cx="9145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272464" y="5517232"/>
            <a:ext cx="0" cy="936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19936" y="621126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959211" y="5445224"/>
            <a:ext cx="0" cy="432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487488" y="5877272"/>
            <a:ext cx="44717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1487488" y="4221088"/>
            <a:ext cx="0" cy="1656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062127" y="563953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1343472" y="2142015"/>
            <a:ext cx="0" cy="406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343472" y="2132856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0128448" y="2132856"/>
            <a:ext cx="0" cy="2880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19936" y="188871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5" name="직선 연결선 94"/>
          <p:cNvCxnSpPr>
            <a:stCxn id="51" idx="1"/>
          </p:cNvCxnSpPr>
          <p:nvPr/>
        </p:nvCxnSpPr>
        <p:spPr>
          <a:xfrm flipH="1">
            <a:off x="479376" y="2748195"/>
            <a:ext cx="4786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79376" y="2748195"/>
            <a:ext cx="0" cy="2229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9376" y="4978112"/>
            <a:ext cx="376924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847528" y="4717472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7536160" y="3380786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93365" y="3130756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7536160" y="4869160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846" y="450105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38" y="4689224"/>
            <a:ext cx="453004" cy="453004"/>
          </a:xfrm>
          <a:prstGeom prst="rect">
            <a:avLst/>
          </a:prstGeom>
        </p:spPr>
      </p:pic>
      <p:sp>
        <p:nvSpPr>
          <p:cNvPr id="104" name="타원 103"/>
          <p:cNvSpPr/>
          <p:nvPr/>
        </p:nvSpPr>
        <p:spPr>
          <a:xfrm>
            <a:off x="4511824" y="2636912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75" y="2698163"/>
            <a:ext cx="508531" cy="508531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9441079" y="2698163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106" y="2796190"/>
            <a:ext cx="434979" cy="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1479" y="2382634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5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560111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201692" y="28820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9097100" y="25602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9093738" y="388686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692" y="51551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396073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10" y="1934140"/>
            <a:ext cx="476150" cy="4761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43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91478" y="1743348"/>
            <a:ext cx="3432314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063552" y="177281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26" y="1904956"/>
            <a:ext cx="534519" cy="5345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122289" y="2083711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85051" y="2083711"/>
            <a:ext cx="10073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2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791478" y="1743348"/>
            <a:ext cx="2955441" cy="84620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96661" y="1807291"/>
            <a:ext cx="729849" cy="729849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63552" y="196982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78" y="1877186"/>
            <a:ext cx="554603" cy="5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7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1996677"/>
            <a:ext cx="2955441" cy="208039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132856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1427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2553876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415480" y="3251524"/>
            <a:ext cx="0" cy="45191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15480" y="3703434"/>
            <a:ext cx="288032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3512" y="3429000"/>
            <a:ext cx="0" cy="500527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703512" y="3429000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703512" y="3929527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44708" y="3311974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44708" y="3789040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503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91479" y="2708920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3375" y="2232459"/>
            <a:ext cx="3905250" cy="3905250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78" y="2636912"/>
            <a:ext cx="2647644" cy="26476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766" y="552646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ko-KR" altLang="en-US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1479" y="4655764"/>
            <a:ext cx="2955441" cy="18695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28917" y="2060848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628917" y="3525957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28917" y="4991066"/>
            <a:ext cx="2955441" cy="136815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911424" y="2886397"/>
            <a:ext cx="1013199" cy="1013199"/>
            <a:chOff x="911424" y="2559816"/>
            <a:chExt cx="1013199" cy="1013199"/>
          </a:xfrm>
        </p:grpSpPr>
        <p:sp>
          <p:nvSpPr>
            <p:cNvPr id="14" name="타원 13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830" y="2664222"/>
              <a:ext cx="804386" cy="804386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3552" y="289627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23" name="타원 22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5218" y="2417347"/>
              <a:ext cx="655153" cy="655153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24" name="타원 2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9314" y="3814393"/>
              <a:ext cx="768206" cy="768206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63552" y="47992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358971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960132" y="4833242"/>
            <a:ext cx="1013199" cy="1013199"/>
            <a:chOff x="960132" y="4854031"/>
            <a:chExt cx="1013199" cy="1013199"/>
          </a:xfrm>
        </p:grpSpPr>
        <p:sp>
          <p:nvSpPr>
            <p:cNvPr id="22" name="타원 21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45" y="4978644"/>
              <a:ext cx="763973" cy="763973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25" name="타원 24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9235" y="5361583"/>
              <a:ext cx="627117" cy="62711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0123" y="3307417"/>
            <a:ext cx="100730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0123" y="5151921"/>
            <a:ext cx="152579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중대업무 관련자료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아이디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패스워드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0296" y="509076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32304" y="5439327"/>
            <a:ext cx="152579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전자서명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승인 관련 서류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135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4559" y="1947320"/>
            <a:ext cx="10912811" cy="4475529"/>
            <a:chOff x="946943" y="1905799"/>
            <a:chExt cx="10912811" cy="4475529"/>
          </a:xfrm>
        </p:grpSpPr>
        <p:grpSp>
          <p:nvGrpSpPr>
            <p:cNvPr id="10" name="그룹 9"/>
            <p:cNvGrpSpPr/>
            <p:nvPr/>
          </p:nvGrpSpPr>
          <p:grpSpPr>
            <a:xfrm>
              <a:off x="946943" y="2404334"/>
              <a:ext cx="3478459" cy="3478459"/>
              <a:chOff x="734740" y="1901865"/>
              <a:chExt cx="3478459" cy="3478459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734740" y="1901865"/>
                <a:ext cx="3478459" cy="347845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1310" y="2152726"/>
                <a:ext cx="2385318" cy="2385318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560097" y="4653136"/>
                <a:ext cx="1827744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3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신뢰받는 기업</a:t>
                </a:r>
                <a:endParaRPr lang="ko-KR" altLang="en-US" sz="23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4910305" y="1905799"/>
              <a:ext cx="6949449" cy="4475529"/>
              <a:chOff x="4910305" y="1905799"/>
              <a:chExt cx="6949449" cy="4475529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4910305" y="1905799"/>
                <a:ext cx="6949449" cy="4475529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513890" y="3193603"/>
                <a:ext cx="5742278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투명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공정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 기업이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책임을 다하며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소외계층을 위하여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환원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조세의 정의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바로잡아 </a:t>
                </a:r>
                <a:endPara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정책에 반영되도록 노력하겠습니다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쉼 없는 변화와 혁신으로 미래를 여는 </a:t>
                </a:r>
                <a:r>
                  <a:rPr lang="ko-KR" altLang="en-US" dirty="0" smtClean="0">
                    <a:solidFill>
                      <a:srgbClr val="AF1DB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창조기업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pPr marL="342900" indent="-342900">
                  <a:buAutoNum type="arabicPeriod"/>
                </a:pPr>
                <a:endParaRPr lang="en-US" altLang="ko-KR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나무처럼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조용히 성장하겠습니다</a:t>
                </a:r>
                <a:r>
                  <a:rPr lang="en-US" altLang="ko-K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910305" y="1905799"/>
                <a:ext cx="6949449" cy="1091153"/>
              </a:xfrm>
              <a:prstGeom prst="rect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675794" y="2212848"/>
                <a:ext cx="541847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혁신으로 미래를 여는 기업이 되겠습니다</a:t>
                </a:r>
                <a:r>
                  <a:rPr lang="en-US" altLang="ko-KR" sz="2500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25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도넛 8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도넛 8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도넛 8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1" y="2138756"/>
            <a:ext cx="607193" cy="5041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004415" y="5762812"/>
            <a:ext cx="464097" cy="463254"/>
            <a:chOff x="3959236" y="5622046"/>
            <a:chExt cx="464097" cy="463254"/>
          </a:xfrm>
          <a:noFill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92" y="2006833"/>
            <a:ext cx="545951" cy="545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82" y="5735458"/>
            <a:ext cx="562490" cy="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46789" y="-114482"/>
            <a:ext cx="12238789" cy="69906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쫓기 보다는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일이 사회에 가져다 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변화에 집중하겠습니다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혁신을 통하여 사회적 비용을 줄이고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부대끼며 살아가는 세상에서 신뢰를 찾기 위해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도넛 110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도넛 111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도넛 112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757954" y="5819375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138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62385" y="5735582"/>
            <a:ext cx="548741" cy="553682"/>
            <a:chOff x="4003771" y="5781717"/>
            <a:chExt cx="464150" cy="468330"/>
          </a:xfrm>
        </p:grpSpPr>
        <p:sp>
          <p:nvSpPr>
            <p:cNvPr id="124" name="Freeform 60"/>
            <p:cNvSpPr>
              <a:spLocks/>
            </p:cNvSpPr>
            <p:nvPr/>
          </p:nvSpPr>
          <p:spPr bwMode="auto">
            <a:xfrm>
              <a:off x="4074857" y="5856984"/>
              <a:ext cx="326159" cy="23416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Freeform 61"/>
            <p:cNvSpPr>
              <a:spLocks noEditPoints="1"/>
            </p:cNvSpPr>
            <p:nvPr/>
          </p:nvSpPr>
          <p:spPr bwMode="auto">
            <a:xfrm>
              <a:off x="4003771" y="5781717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74" y="2016936"/>
            <a:ext cx="610284" cy="610284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3929225" y="2171056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8" y="5832285"/>
            <a:ext cx="266813" cy="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메세지로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7310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매물 등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보이스톡을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67" y="3402663"/>
            <a:ext cx="1899042" cy="18990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96216" y="5418505"/>
            <a:ext cx="2006343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773010" y="3263474"/>
            <a:ext cx="3141543" cy="3141543"/>
            <a:chOff x="6414785" y="2611232"/>
            <a:chExt cx="3441700" cy="3441700"/>
          </a:xfrm>
        </p:grpSpPr>
        <p:sp>
          <p:nvSpPr>
            <p:cNvPr id="22" name="타원 21"/>
            <p:cNvSpPr/>
            <p:nvPr/>
          </p:nvSpPr>
          <p:spPr>
            <a:xfrm>
              <a:off x="6414785" y="2611232"/>
              <a:ext cx="3441700" cy="34417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42416" y="5038408"/>
              <a:ext cx="19864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센터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03" y="2797774"/>
              <a:ext cx="2144863" cy="2144863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35360" y="1818506"/>
            <a:ext cx="1814975" cy="1163802"/>
            <a:chOff x="210771" y="3793471"/>
            <a:chExt cx="1814975" cy="1163802"/>
          </a:xfrm>
        </p:grpSpPr>
        <p:sp>
          <p:nvSpPr>
            <p:cNvPr id="9" name="직사각형 8"/>
            <p:cNvSpPr/>
            <p:nvPr/>
          </p:nvSpPr>
          <p:spPr>
            <a:xfrm>
              <a:off x="210771" y="3793471"/>
              <a:ext cx="1814975" cy="11638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3495" y="3962833"/>
              <a:ext cx="804542" cy="804542"/>
              <a:chOff x="335360" y="3679788"/>
              <a:chExt cx="1010592" cy="1010592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463" y="3782891"/>
                <a:ext cx="804386" cy="8043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1139705" y="4180437"/>
              <a:ext cx="85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1028616" y="3197368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20971" y="5301208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  <a:endParaRPr lang="en-US" altLang="ko-KR" sz="3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773010" y="3263474"/>
            <a:ext cx="3141543" cy="3141543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437183" y="5478972"/>
            <a:ext cx="1813200" cy="505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센터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78" y="3433747"/>
            <a:ext cx="1957806" cy="1957806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517406" y="4027832"/>
            <a:ext cx="3483250" cy="1363721"/>
            <a:chOff x="8517406" y="4027832"/>
            <a:chExt cx="3483250" cy="1363721"/>
          </a:xfrm>
        </p:grpSpPr>
        <p:sp>
          <p:nvSpPr>
            <p:cNvPr id="28" name="직사각형 27"/>
            <p:cNvSpPr/>
            <p:nvPr/>
          </p:nvSpPr>
          <p:spPr>
            <a:xfrm>
              <a:off x="8517406" y="4027832"/>
              <a:ext cx="3483250" cy="13637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46620" y="4332666"/>
              <a:ext cx="3224823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임대 등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</a:t>
              </a:r>
              <a:r>
                <a:rPr lang="ko-KR" altLang="en-US" sz="2500" b="1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제공</a:t>
              </a:r>
              <a:endParaRPr lang="en-US" altLang="ko-KR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470165" y="4869160"/>
            <a:ext cx="441259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4287351" y="4725144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8031745" y="4733508"/>
            <a:ext cx="368467" cy="0"/>
          </a:xfrm>
          <a:prstGeom prst="straightConnector1">
            <a:avLst/>
          </a:prstGeom>
          <a:ln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470165" y="3197368"/>
            <a:ext cx="0" cy="1671792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50" y="3444927"/>
            <a:ext cx="1838514" cy="18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4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17216</TotalTime>
  <Words>3165</Words>
  <Application>Microsoft Office PowerPoint</Application>
  <PresentationFormat>와이드스크린</PresentationFormat>
  <Paragraphs>1061</Paragraphs>
  <Slides>50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나눔바른고딕</vt:lpstr>
      <vt:lpstr>Poppins Medium</vt:lpstr>
      <vt:lpstr>-apple-system</vt:lpstr>
      <vt:lpstr>MankSans</vt:lpstr>
      <vt:lpstr>굴림체</vt:lpstr>
      <vt:lpstr>Wingdings</vt:lpstr>
      <vt:lpstr>Arial</vt:lpstr>
      <vt:lpstr>Gidole</vt:lpstr>
      <vt:lpstr>나눔스퀘어_ac ExtraBold</vt:lpstr>
      <vt:lpstr>맑은 고딕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Marketing Plan</vt:lpstr>
      <vt:lpstr>PowerPoint 프레젠테이션</vt:lpstr>
      <vt:lpstr>PowerPoint 프레젠테이션</vt:lpstr>
      <vt:lpstr>PowerPoint 프레젠테이션</vt:lpstr>
      <vt:lpstr>회사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821082600509</cp:lastModifiedBy>
  <cp:revision>268</cp:revision>
  <dcterms:created xsi:type="dcterms:W3CDTF">2010-02-01T08:03:16Z</dcterms:created>
  <dcterms:modified xsi:type="dcterms:W3CDTF">2021-01-27T02:15:23Z</dcterms:modified>
  <cp:category>www.docstemplates.com</cp:category>
</cp:coreProperties>
</file>